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ampal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0"/>
            <a:ext cx="5422392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92240" y="0"/>
            <a:ext cx="320040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MARKET PACK  ·  LIVE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554480"/>
            <a:ext cx="60350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>
                <a:solidFill>
                  <a:srgbClr val="FFF8EF"/>
                </a:solidFill>
                <a:latin typeface="Georgia"/>
              </a:rPr>
              <a:t>Uganda is the
operating system.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3931920"/>
            <a:ext cx="60350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D2C3AF"/>
                </a:solidFill>
                <a:latin typeface="Calibri"/>
              </a:rPr>
              <a:t>Kampala Wave 1 (Feb 2027), then Entebbe, Jinja, Mbarara in March–April.
Wedge: mailo occupant + buyout. Payments: MTN MoMo, Airtel, card.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Uganda  ·  Confidential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WHY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Why Uganda is on the 2027 map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Headquarters posture. Every other market copies this desk.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Mailo dual-estate is a real due-diligence gap. Portals ignore it.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Household move + warehouse on Entebbe Road is the logistics proof.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Uganda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LAW ON THE CARD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Tenure language we will actually print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Tenure on platform: mailo, freehold, leasehold.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Occupant class: lawful / bona fide / none — Land Act ss.29–38 language, not slang.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Buyout: willing-buyer/willing-seller, first option, surrender, mutation, spousal consent.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Foreign buyers: use counsel. Do not advertise unrestricted ownership.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12648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C4A574"/>
                </a:solidFill>
                <a:latin typeface="Calibri"/>
              </a:rPr>
              <a:t>Not legal advice. Local counsel on every close.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Uganda  ·  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GEOGRAPHY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Where we spend — and where we wait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280160"/>
          <a:ext cx="1124712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70104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City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Role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Wave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</a:tr>
              <a:tr h="70104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Kampala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Launch, brand, mailo wedge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Feb 2027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70104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Entebbe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Airport warehouses, household inbound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Mar 2027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  <a:tr h="70104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Jinja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Residential + Nile corridor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Apr 2027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70104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Mbarara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Western depth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Apr 2027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  <a:tr h="70104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Gulu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Hold until 200 paying Uganda seats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Later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Uganda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CHANNELS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How this market hears 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WhatsApp Business as CRM.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Capital, KFM, CBS — 15s, Wave 1 only.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Outdoor: Yusuf Lule, Entebbe Rd, Northern Bypass.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Broker and valuer rooms — not generic mixers.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Uganda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SCOREBOARD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Targets after spend opens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280160"/>
          <a:ext cx="1124712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84124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KPI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90 days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180 days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Paying seats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500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Live listings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400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900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Logistics quotes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MoMo success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92%+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94%+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Uganda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OFFER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What we push first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280160"/>
            <a:ext cx="5394960" cy="4937760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309360" y="1280160"/>
            <a:ext cx="5394960" cy="4937760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41732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C4A574"/>
                </a:solidFill>
                <a:latin typeface="Calibri"/>
              </a:rPr>
              <a:t>Demand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874519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Buyer Explore free — fill the top of funnel.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Diaspora Plus $10 — remote buyers.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Enterprise $199 only where a developer is named.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141732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C4A574"/>
                </a:solidFill>
                <a:latin typeface="Calibri"/>
              </a:rPr>
              <a:t>Supply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1874519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Agent Starter $9 until the room is used to us.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Agency Pro $49 as the default agency seat.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Logistics Partner $69 where a corridor exists.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Uganda  ·  Confidential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HOLD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Do not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Do not spend Kenya before 250 Uganda seats. Do not say 'clean title.'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Do not invent a second brand film.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Do not discount the public price card.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Do not go live on a listing with empty tenure.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Uganda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PAIRING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Always ship with a move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Every featured listing has a freight or household quote path.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Corridor stories beat city pride: Kampala–Malaba, Mombasa–Kampala, Dar–Kigali, lake.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SLA: quote in &lt; 4 hours in the live city, &lt; 1 business day otherwise.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Uganda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m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0"/>
            <a:ext cx="5422392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92240" y="0"/>
            <a:ext cx="320040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CLOSE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554480"/>
            <a:ext cx="60350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>
                <a:solidFill>
                  <a:srgbClr val="FFF8EF"/>
                </a:solidFill>
                <a:latin typeface="Georgia"/>
              </a:rPr>
              <a:t>Uganda.
Precise, or not at all.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3931920"/>
            <a:ext cx="60350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D2C3AF"/>
                </a:solidFill>
                <a:latin typeface="Calibri"/>
              </a:rPr>
              <a:t>Real Estate Africa SA Logistics  ·  sharp@realsalogistics.com  ·  @realsalogistics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Uganda  ·  Confidential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