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he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WAVE 1  ·  19 JANUARY – 27 FEBRUARY 2027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Kampala launch.
Week of 2 February.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Dry-season viewings. Post-holiday cash. Pre-Lent calendar.
Creative: the villa film. Wedge: mailo occupant + buyout on every listing.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Kampala launch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 / 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WHY THIS WEEK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Calendar logic — not a vibe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70104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Date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What it is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Implication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26 Jan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NRM / public holiday week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Do not launch that Monday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1–7 Feb 2027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First full working week of February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Launch window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14 Feb 2027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Noise on consumer media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Keep radio on property, not romance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Mar 2027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Lent / school rhythm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Move to Entebbe–Jinja depth, not a second city launch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Dec 2026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Holiday cash leaving town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Private beta only — no paid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Kampala launch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NEIGHBOURHOODS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Where the first 80 listings must come from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Kololo, Naguru, Bukoto — mailo and freehold residential. Photograph tenure, not just the pool.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Ntinda, Kyanja, Naalya — salaried buyers. Price in UGX and USD.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Munyonyo / Lake — weekend viewings, diaspora families.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Industrial Area, Nakawa, Namanve, Entebbe Road — logistics and warehouses. This is half the brand.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Do not open Gulu or Mbarara in Wave 1. Depth in Kampala beats a map of pins.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Kampala launch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AGENTS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Founding 40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30936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Offer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90 days of Agency Pro billed at $9.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Verified badge after 3 completed viewings.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Lead inbox on WhatsApp, not email.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Listing photography day provided for first 15 agents.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Rules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Every live listing needs tenure, occupants, buyout.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Fake stock = badge revoked.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Exclusive not required. Accuracy is.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No second price card. Public prices stand.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Kampala launch  ·  Confidential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CREATIVE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One film, three cuts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Hero 15s: villa + SUV push-in (already shot). Outdoor still comes from frame 04.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City 15s: Kampala hills at dusk. Used on X and Facebook.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Move 15s: truck at dawn + warehouse aisle. Used on logistics pages and radio-to-social.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Line: “Property, and the move that makes it real.” Do not workshop a second line in January.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Audio: no voiceover on the film. Radio reads the line + realsalogistics.com.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Kampala launch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MEDIA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Week-by-week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424"/>
                <a:gridCol w="2249424"/>
                <a:gridCol w="2249424"/>
                <a:gridCol w="2249424"/>
                <a:gridCol w="2249424"/>
              </a:tblGrid>
              <a:tr h="701040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Week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Outdoor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Radio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Digital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Ground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−2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Boards live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Hold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Founding-agent only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Kololo private night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0 Launch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Hold faces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Capital/KFM/CBS 15s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Always-on + retarget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Saturday viewings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1–2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Hold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Drive time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Diaspora UK/UAE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Tue 20:00 webinar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3–4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Hold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Cut if CAC &gt; $40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Listing retarget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Munyonyo weekend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701040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5–6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Downweight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Off unless seats &lt; 150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Quote retarget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Entebbe Road warehouses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Kampala launch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BUDGET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USD 18,000 — do not add a line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3560"/>
                <a:gridCol w="5623560"/>
              </a:tblGrid>
              <a:tr h="600891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Line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USD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Outdoor, 3 faces, 8 weeks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6,000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Radio 15s, 4 weeks drive time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3,000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Digital (Meta, X, Google, WhatsApp)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4,000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Launch night + four viewing mornings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2,500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600891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Founding-agent incentive (Pro at $9)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2,500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600894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18,000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Kampala launch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KPI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Day 45 hold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1280160"/>
          <a:ext cx="1124712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841248"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At day 45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Must be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>
                          <a:solidFill>
                            <a:srgbClr val="16130F"/>
                          </a:solidFill>
                          <a:latin typeface="Calibri"/>
                        </a:rPr>
                        <a:t>If not</a:t>
                      </a:r>
                    </a:p>
                  </a:txBody>
                  <a:tcPr>
                    <a:solidFill>
                      <a:srgbClr val="C4A57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Paying seats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≥ 80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Cut outdoor. Do not add Kenya.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Live listings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≥ 120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Pause ads. Photograph supply.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MoMo success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≥ 92%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Stop paid until payments are fixed.</a:t>
                      </a:r>
                    </a:p>
                  </a:txBody>
                  <a:tcPr>
                    <a:solidFill>
                      <a:srgbClr val="302B24"/>
                    </a:solidFill>
                  </a:tcPr>
                </a:tc>
              </a:tr>
              <a:tr h="841248"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Quotes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≥ 20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300" b="0">
                          <a:solidFill>
                            <a:srgbClr val="FFF8EF"/>
                          </a:solidFill>
                          <a:latin typeface="Calibri"/>
                        </a:rPr>
                        <a:t>Fix the quote form, not the billboard.</a:t>
                      </a:r>
                    </a:p>
                  </a:txBody>
                  <a:tcPr>
                    <a:solidFill>
                      <a:srgbClr val="26221C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Kampala launch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WEDGE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Mailo is the product, not a blog post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Every Kampala residential listing shows: tenure, occupants (lawful / bona fide / none), buyout (included / not required / unknown).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Ads may say “occupant status on file.” Ads may not say “clean title guaranteed.”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Buyout process is a checklist in-product: valuation, consent, survey/mutation, spousal consent, register.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This is how we win Kololo against photo-only portals.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126480"/>
            <a:ext cx="11155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C4A574"/>
                </a:solidFill>
                <a:latin typeface="Calibri"/>
              </a:rPr>
              <a:t>Not legal advice. Local counsel on every close.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Kampala launch  ·  Confidential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DIASPORA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Tuesday 20:00 EAT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309360" y="1280160"/>
            <a:ext cx="5394960" cy="4937760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Who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UK, UAE, US, South Africa.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Job: buy or finish a house without flying every month.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Plan: Diaspora Plus $10/mo.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Payment: card first, MoMo for family on the ground.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1417320"/>
            <a:ext cx="5029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>
                <a:solidFill>
                  <a:srgbClr val="C4A574"/>
                </a:solidFill>
                <a:latin typeface="Calibri"/>
              </a:rPr>
              <a:t>What they hear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874519"/>
            <a:ext cx="50292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USD dual price on every listing.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Move + furnish bundle.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Title checklist, not a promise.</a:t>
            </a:r>
          </a:p>
          <a:p>
            <a:pPr>
              <a:spcAft>
                <a:spcPts val="800"/>
              </a:spcAft>
            </a:pPr>
            <a:r>
              <a:rPr sz="1400" b="0">
                <a:solidFill>
                  <a:srgbClr val="FFF8EF"/>
                </a:solidFill>
                <a:latin typeface="Calibri"/>
              </a:rPr>
              <a:t>–  A named Kampala agent, not a chatbot.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Kampala launch  ·  Confidential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DO NOT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475488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>
                <a:solidFill>
                  <a:srgbClr val="FFF8EF"/>
                </a:solidFill>
                <a:latin typeface="Georgia"/>
              </a:rPr>
              <a:t>Wave 1 exclusions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280160"/>
            <a:ext cx="1115568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No TV.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No Kenya, Rwanda, or Zanzibar ads.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No second slogan.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No discount below the public price card.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No listing live without occupants + buyout fields.</a:t>
            </a:r>
          </a:p>
          <a:p>
            <a:pPr>
              <a:spcAft>
                <a:spcPts val="800"/>
              </a:spcAft>
            </a:pPr>
            <a:r>
              <a:rPr sz="1600" b="0">
                <a:solidFill>
                  <a:srgbClr val="FFF8EF"/>
                </a:solidFill>
                <a:latin typeface="Calibri"/>
              </a:rPr>
              <a:t>–  No launch on 26 January.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Kampala launch  ·  Confidential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09728" cy="6858000"/>
          </a:xfrm>
          <a:prstGeom prst="rect">
            <a:avLst/>
          </a:prstGeom>
          <a:solidFill>
            <a:srgbClr val="C4A57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kampal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0"/>
            <a:ext cx="5422392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492240" y="0"/>
            <a:ext cx="320040" cy="6858000"/>
          </a:xfrm>
          <a:prstGeom prst="rect">
            <a:avLst/>
          </a:prstGeom>
          <a:solidFill>
            <a:srgbClr val="1C18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256032"/>
            <a:ext cx="109728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>
                <a:solidFill>
                  <a:srgbClr val="C4A574"/>
                </a:solidFill>
                <a:latin typeface="Calibri"/>
              </a:rPr>
              <a:t>CLOSE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54480"/>
            <a:ext cx="60350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600" b="1">
                <a:solidFill>
                  <a:srgbClr val="FFF8EF"/>
                </a:solidFill>
                <a:latin typeface="Georgia"/>
              </a:rPr>
              <a:t>2 February 2027.
Kampala only.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3931920"/>
            <a:ext cx="6035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>
                <a:solidFill>
                  <a:srgbClr val="D2C3AF"/>
                </a:solidFill>
                <a:latin typeface="Calibri"/>
              </a:rPr>
              <a:t>sharp@realsalogistics.com  ·  @realsalogistics
If day 45 misses, we cut media. We do not expand the map.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656832"/>
            <a:ext cx="12191695" cy="201168"/>
          </a:xfrm>
          <a:prstGeom prst="rect">
            <a:avLst/>
          </a:prstGeom>
          <a:solidFill>
            <a:srgbClr val="26221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6656832"/>
            <a:ext cx="8229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>
                <a:solidFill>
                  <a:srgbClr val="D2C3AF"/>
                </a:solidFill>
                <a:latin typeface="Calibri"/>
              </a:rPr>
              <a:t>Real Estate Africa SA Logistics  ·  Kampala launch  ·  Confidential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4160" y="6656832"/>
            <a:ext cx="13716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 b="0">
                <a:solidFill>
                  <a:srgbClr val="C4A574"/>
                </a:solidFill>
                <a:latin typeface="Calibri"/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