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.jpg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1C181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09728" cy="6858000"/>
          </a:xfrm>
          <a:prstGeom prst="rect">
            <a:avLst/>
          </a:prstGeom>
          <a:solidFill>
            <a:srgbClr val="C4A57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4" name="Picture 3" descr="kigali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766560" y="0"/>
            <a:ext cx="5422392" cy="6858000"/>
          </a:xfrm>
          <a:prstGeom prst="rect">
            <a:avLst/>
          </a:prstGeom>
        </p:spPr>
      </p:pic>
      <p:sp>
        <p:nvSpPr>
          <p:cNvPr id="5" name="Rectangle 4"/>
          <p:cNvSpPr/>
          <p:nvPr/>
        </p:nvSpPr>
        <p:spPr>
          <a:xfrm>
            <a:off x="6492240" y="0"/>
            <a:ext cx="320040" cy="6858000"/>
          </a:xfrm>
          <a:prstGeom prst="rect">
            <a:avLst/>
          </a:prstGeom>
          <a:solidFill>
            <a:srgbClr val="1C181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457200" y="256032"/>
            <a:ext cx="10972800" cy="2560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100" b="1">
                <a:solidFill>
                  <a:srgbClr val="C4A574"/>
                </a:solidFill>
                <a:latin typeface="Calibri"/>
              </a:rPr>
              <a:t>MARKET PACK  ·  WAVE 6  ·  NOVEMBER 2027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457200" y="1554480"/>
            <a:ext cx="6035040" cy="21945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3600" b="1">
                <a:solidFill>
                  <a:srgbClr val="FFF8EF"/>
                </a:solidFill>
                <a:latin typeface="Georgia"/>
              </a:rPr>
              <a:t>Thin presence.
Real corridor.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457200" y="3931920"/>
            <a:ext cx="6035040" cy="14630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600" b="0">
                <a:solidFill>
                  <a:srgbClr val="D2C3AF"/>
                </a:solidFill>
                <a:latin typeface="Calibri"/>
              </a:rPr>
              <a:t>Bujumbura and the lake. Spend like a corridor, not a capital campaign.
Wedge: concession literacy + Lake Tanganyika compounds.</a:t>
            </a:r>
          </a:p>
        </p:txBody>
      </p:sp>
      <p:sp>
        <p:nvSpPr>
          <p:cNvPr id="9" name="Rectangle 8"/>
          <p:cNvSpPr/>
          <p:nvPr/>
        </p:nvSpPr>
        <p:spPr>
          <a:xfrm>
            <a:off x="0" y="6656832"/>
            <a:ext cx="12191695" cy="201168"/>
          </a:xfrm>
          <a:prstGeom prst="rect">
            <a:avLst/>
          </a:prstGeom>
          <a:solidFill>
            <a:srgbClr val="26221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411480" y="6656832"/>
            <a:ext cx="8229600" cy="20116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000" b="0">
                <a:solidFill>
                  <a:srgbClr val="D2C3AF"/>
                </a:solidFill>
                <a:latin typeface="Calibri"/>
              </a:rPr>
              <a:t>Real Estate Africa SA Logistics  ·  Burundi  ·  Confidential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10424160" y="6656832"/>
            <a:ext cx="1371600" cy="20116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sz="1000" b="0">
                <a:solidFill>
                  <a:srgbClr val="C4A574"/>
                </a:solidFill>
                <a:latin typeface="Calibri"/>
              </a:rPr>
              <a:t>1 / 10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1C181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09728" cy="6858000"/>
          </a:xfrm>
          <a:prstGeom prst="rect">
            <a:avLst/>
          </a:prstGeom>
          <a:solidFill>
            <a:srgbClr val="C4A57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457200" y="256032"/>
            <a:ext cx="10972800" cy="2560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100" b="1">
                <a:solidFill>
                  <a:srgbClr val="C4A574"/>
                </a:solidFill>
                <a:latin typeface="Calibri"/>
              </a:rPr>
              <a:t>WHY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457200" y="475488"/>
            <a:ext cx="1124712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2800" b="1">
                <a:solidFill>
                  <a:srgbClr val="FFF8EF"/>
                </a:solidFill>
                <a:latin typeface="Georgia"/>
              </a:rPr>
              <a:t>Why Burundi is on the 2027 map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457200" y="1280160"/>
            <a:ext cx="11155680" cy="5029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800"/>
              </a:spcAft>
            </a:pPr>
            <a:r>
              <a:rPr sz="1600" b="0">
                <a:solidFill>
                  <a:srgbClr val="FFF8EF"/>
                </a:solidFill>
                <a:latin typeface="Calibri"/>
              </a:rPr>
              <a:t>–  The commercial logic is the lake and the road to Kigali/Dar — not a second Nairobi.</a:t>
            </a:r>
          </a:p>
          <a:p>
            <a:pPr>
              <a:spcAft>
                <a:spcPts val="800"/>
              </a:spcAft>
            </a:pPr>
            <a:r>
              <a:rPr sz="1600" b="0">
                <a:solidFill>
                  <a:srgbClr val="FFF8EF"/>
                </a:solidFill>
                <a:latin typeface="Calibri"/>
              </a:rPr>
              <a:t>–  A live flag with 30 honest listings beats a fake national footprint.</a:t>
            </a:r>
          </a:p>
          <a:p>
            <a:pPr>
              <a:spcAft>
                <a:spcPts val="800"/>
              </a:spcAft>
            </a:pPr>
            <a:r>
              <a:rPr sz="1600" b="0">
                <a:solidFill>
                  <a:srgbClr val="FFF8EF"/>
                </a:solidFill>
                <a:latin typeface="Calibri"/>
              </a:rPr>
              <a:t>–  French + Kirundi creative. English third.</a:t>
            </a:r>
          </a:p>
        </p:txBody>
      </p:sp>
      <p:sp>
        <p:nvSpPr>
          <p:cNvPr id="7" name="Rectangle 6"/>
          <p:cNvSpPr/>
          <p:nvPr/>
        </p:nvSpPr>
        <p:spPr>
          <a:xfrm>
            <a:off x="0" y="6656832"/>
            <a:ext cx="12191695" cy="201168"/>
          </a:xfrm>
          <a:prstGeom prst="rect">
            <a:avLst/>
          </a:prstGeom>
          <a:solidFill>
            <a:srgbClr val="26221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411480" y="6656832"/>
            <a:ext cx="8229600" cy="20116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000" b="0">
                <a:solidFill>
                  <a:srgbClr val="D2C3AF"/>
                </a:solidFill>
                <a:latin typeface="Calibri"/>
              </a:rPr>
              <a:t>Real Estate Africa SA Logistics  ·  Burundi  ·  Confidential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0424160" y="6656832"/>
            <a:ext cx="1371600" cy="20116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sz="1000" b="0">
                <a:solidFill>
                  <a:srgbClr val="C4A574"/>
                </a:solidFill>
                <a:latin typeface="Calibri"/>
              </a:rPr>
              <a:t>2 / 10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1C181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09728" cy="6858000"/>
          </a:xfrm>
          <a:prstGeom prst="rect">
            <a:avLst/>
          </a:prstGeom>
          <a:solidFill>
            <a:srgbClr val="C4A57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457200" y="256032"/>
            <a:ext cx="10972800" cy="2560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100" b="1">
                <a:solidFill>
                  <a:srgbClr val="C4A574"/>
                </a:solidFill>
                <a:latin typeface="Calibri"/>
              </a:rPr>
              <a:t>LAW ON THE CARD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457200" y="475488"/>
            <a:ext cx="1124712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2800" b="1">
                <a:solidFill>
                  <a:srgbClr val="FFF8EF"/>
                </a:solidFill>
                <a:latin typeface="Georgia"/>
              </a:rPr>
              <a:t>Tenure language we will actually print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457200" y="1280160"/>
            <a:ext cx="11155680" cy="5029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800"/>
              </a:spcAft>
            </a:pPr>
            <a:r>
              <a:rPr sz="1600" b="0">
                <a:solidFill>
                  <a:srgbClr val="FFF8EF"/>
                </a:solidFill>
                <a:latin typeface="Calibri"/>
              </a:rPr>
              <a:t>–  Concession / occupancy language — not mailo, not Kenyan freehold.</a:t>
            </a:r>
          </a:p>
          <a:p>
            <a:pPr>
              <a:spcAft>
                <a:spcPts val="800"/>
              </a:spcAft>
            </a:pPr>
            <a:r>
              <a:rPr sz="1600" b="0">
                <a:solidFill>
                  <a:srgbClr val="FFF8EF"/>
                </a:solidFill>
                <a:latin typeface="Calibri"/>
              </a:rPr>
              <a:t>–  Occupant unknown is allowed; 'clean' is not.</a:t>
            </a:r>
          </a:p>
          <a:p>
            <a:pPr>
              <a:spcAft>
                <a:spcPts val="800"/>
              </a:spcAft>
            </a:pPr>
            <a:r>
              <a:rPr sz="1600" b="0">
                <a:solidFill>
                  <a:srgbClr val="FFF8EF"/>
                </a:solidFill>
                <a:latin typeface="Calibri"/>
              </a:rPr>
              <a:t>–  Foreign ownership — flag for counsel on every close.</a:t>
            </a:r>
          </a:p>
          <a:p>
            <a:pPr>
              <a:spcAft>
                <a:spcPts val="800"/>
              </a:spcAft>
            </a:pPr>
            <a:r>
              <a:rPr sz="1600" b="0">
                <a:solidFill>
                  <a:srgbClr val="FFF8EF"/>
                </a:solidFill>
                <a:latin typeface="Calibri"/>
              </a:rPr>
              <a:t>–  Payments: card first until MoMo reliability is measured.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457200" y="6126480"/>
            <a:ext cx="1115568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200" b="0">
                <a:solidFill>
                  <a:srgbClr val="C4A574"/>
                </a:solidFill>
                <a:latin typeface="Calibri"/>
              </a:rPr>
              <a:t>Not legal advice. Local counsel on every close.</a:t>
            </a:r>
          </a:p>
        </p:txBody>
      </p:sp>
      <p:sp>
        <p:nvSpPr>
          <p:cNvPr id="8" name="Rectangle 7"/>
          <p:cNvSpPr/>
          <p:nvPr/>
        </p:nvSpPr>
        <p:spPr>
          <a:xfrm>
            <a:off x="0" y="6656832"/>
            <a:ext cx="12191695" cy="201168"/>
          </a:xfrm>
          <a:prstGeom prst="rect">
            <a:avLst/>
          </a:prstGeom>
          <a:solidFill>
            <a:srgbClr val="26221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411480" y="6656832"/>
            <a:ext cx="8229600" cy="20116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000" b="0">
                <a:solidFill>
                  <a:srgbClr val="D2C3AF"/>
                </a:solidFill>
                <a:latin typeface="Calibri"/>
              </a:rPr>
              <a:t>Real Estate Africa SA Logistics  ·  Burundi  ·  Confidential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0424160" y="6656832"/>
            <a:ext cx="1371600" cy="20116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sz="1000" b="0">
                <a:solidFill>
                  <a:srgbClr val="C4A574"/>
                </a:solidFill>
                <a:latin typeface="Calibri"/>
              </a:rPr>
              <a:t>3 / 10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1C181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09728" cy="6858000"/>
          </a:xfrm>
          <a:prstGeom prst="rect">
            <a:avLst/>
          </a:prstGeom>
          <a:solidFill>
            <a:srgbClr val="C4A57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457200" y="256032"/>
            <a:ext cx="10972800" cy="2560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100" b="1">
                <a:solidFill>
                  <a:srgbClr val="C4A574"/>
                </a:solidFill>
                <a:latin typeface="Calibri"/>
              </a:rPr>
              <a:t>GEOGRAPHY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457200" y="475488"/>
            <a:ext cx="1124712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2800" b="1">
                <a:solidFill>
                  <a:srgbClr val="FFF8EF"/>
                </a:solidFill>
                <a:latin typeface="Georgia"/>
              </a:rPr>
              <a:t>Where we spend — and where we wait</a:t>
            </a:r>
          </a:p>
        </p:txBody>
      </p:sp>
      <p:graphicFrame>
        <p:nvGraphicFramePr>
          <p:cNvPr id="6" name="Table 5"/>
          <p:cNvGraphicFramePr>
            <a:graphicFrameLocks noGrp="1"/>
          </p:cNvGraphicFramePr>
          <p:nvPr/>
        </p:nvGraphicFramePr>
        <p:xfrm>
          <a:off x="457200" y="1280160"/>
          <a:ext cx="11247120" cy="42062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749040"/>
                <a:gridCol w="3749040"/>
                <a:gridCol w="3749040"/>
              </a:tblGrid>
              <a:tr h="1402080">
                <a:tc>
                  <a:txBody>
                    <a:bodyPr wrap="square"/>
                    <a:lstStyle/>
                    <a:p>
                      <a:r>
                        <a:rPr sz="1200" b="1">
                          <a:solidFill>
                            <a:srgbClr val="16130F"/>
                          </a:solidFill>
                          <a:latin typeface="Calibri"/>
                        </a:rPr>
                        <a:t>City</a:t>
                      </a:r>
                    </a:p>
                  </a:txBody>
                  <a:tcPr>
                    <a:solidFill>
                      <a:srgbClr val="C4A574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00" b="1">
                          <a:solidFill>
                            <a:srgbClr val="16130F"/>
                          </a:solidFill>
                          <a:latin typeface="Calibri"/>
                        </a:rPr>
                        <a:t>Role</a:t>
                      </a:r>
                    </a:p>
                  </a:txBody>
                  <a:tcPr>
                    <a:solidFill>
                      <a:srgbClr val="C4A574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00" b="1">
                          <a:solidFill>
                            <a:srgbClr val="16130F"/>
                          </a:solidFill>
                          <a:latin typeface="Calibri"/>
                        </a:rPr>
                        <a:t>Wave</a:t>
                      </a:r>
                    </a:p>
                  </a:txBody>
                  <a:tcPr>
                    <a:solidFill>
                      <a:srgbClr val="C4A574"/>
                    </a:solidFill>
                  </a:tcPr>
                </a:tc>
              </a:tr>
              <a:tr h="1402080">
                <a:tc>
                  <a:txBody>
                    <a:bodyPr wrap="square"/>
                    <a:lstStyle/>
                    <a:p>
                      <a:r>
                        <a:rPr sz="1300" b="0">
                          <a:solidFill>
                            <a:srgbClr val="FFF8EF"/>
                          </a:solidFill>
                          <a:latin typeface="Calibri"/>
                        </a:rPr>
                        <a:t>Bujumbura</a:t>
                      </a:r>
                    </a:p>
                  </a:txBody>
                  <a:tcPr>
                    <a:solidFill>
                      <a:srgbClr val="302B24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300" b="0">
                          <a:solidFill>
                            <a:srgbClr val="FFF8EF"/>
                          </a:solidFill>
                          <a:latin typeface="Calibri"/>
                        </a:rPr>
                        <a:t>Only Wave 6 city</a:t>
                      </a:r>
                    </a:p>
                  </a:txBody>
                  <a:tcPr>
                    <a:solidFill>
                      <a:srgbClr val="302B24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300" b="0">
                          <a:solidFill>
                            <a:srgbClr val="FFF8EF"/>
                          </a:solidFill>
                          <a:latin typeface="Calibri"/>
                        </a:rPr>
                        <a:t>Nov 2027</a:t>
                      </a:r>
                    </a:p>
                  </a:txBody>
                  <a:tcPr>
                    <a:solidFill>
                      <a:srgbClr val="302B24"/>
                    </a:solidFill>
                  </a:tcPr>
                </a:tc>
              </a:tr>
              <a:tr h="1402080">
                <a:tc>
                  <a:txBody>
                    <a:bodyPr wrap="square"/>
                    <a:lstStyle/>
                    <a:p>
                      <a:r>
                        <a:rPr sz="1300" b="0">
                          <a:solidFill>
                            <a:srgbClr val="FFF8EF"/>
                          </a:solidFill>
                          <a:latin typeface="Calibri"/>
                        </a:rPr>
                        <a:t>Interior</a:t>
                      </a:r>
                    </a:p>
                  </a:txBody>
                  <a:tcPr>
                    <a:solidFill>
                      <a:srgbClr val="26221C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300" b="0">
                          <a:solidFill>
                            <a:srgbClr val="FFF8EF"/>
                          </a:solidFill>
                          <a:latin typeface="Calibri"/>
                        </a:rPr>
                        <a:t>Hold</a:t>
                      </a:r>
                    </a:p>
                  </a:txBody>
                  <a:tcPr>
                    <a:solidFill>
                      <a:srgbClr val="26221C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300" b="0">
                          <a:solidFill>
                            <a:srgbClr val="FFF8EF"/>
                          </a:solidFill>
                          <a:latin typeface="Calibri"/>
                        </a:rPr>
                        <a:t>2028 review</a:t>
                      </a:r>
                    </a:p>
                  </a:txBody>
                  <a:tcPr>
                    <a:solidFill>
                      <a:srgbClr val="26221C"/>
                    </a:solidFill>
                  </a:tcPr>
                </a:tc>
              </a:tr>
            </a:tbl>
          </a:graphicData>
        </a:graphic>
      </p:graphicFrame>
      <p:sp>
        <p:nvSpPr>
          <p:cNvPr id="7" name="Rectangle 6"/>
          <p:cNvSpPr/>
          <p:nvPr/>
        </p:nvSpPr>
        <p:spPr>
          <a:xfrm>
            <a:off x="0" y="6656832"/>
            <a:ext cx="12191695" cy="201168"/>
          </a:xfrm>
          <a:prstGeom prst="rect">
            <a:avLst/>
          </a:prstGeom>
          <a:solidFill>
            <a:srgbClr val="26221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411480" y="6656832"/>
            <a:ext cx="8229600" cy="20116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000" b="0">
                <a:solidFill>
                  <a:srgbClr val="D2C3AF"/>
                </a:solidFill>
                <a:latin typeface="Calibri"/>
              </a:rPr>
              <a:t>Real Estate Africa SA Logistics  ·  Burundi  ·  Confidential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0424160" y="6656832"/>
            <a:ext cx="1371600" cy="20116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sz="1000" b="0">
                <a:solidFill>
                  <a:srgbClr val="C4A574"/>
                </a:solidFill>
                <a:latin typeface="Calibri"/>
              </a:rPr>
              <a:t>4 / 10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1C181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09728" cy="6858000"/>
          </a:xfrm>
          <a:prstGeom prst="rect">
            <a:avLst/>
          </a:prstGeom>
          <a:solidFill>
            <a:srgbClr val="C4A57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457200" y="256032"/>
            <a:ext cx="10972800" cy="2560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100" b="1">
                <a:solidFill>
                  <a:srgbClr val="C4A574"/>
                </a:solidFill>
                <a:latin typeface="Calibri"/>
              </a:rPr>
              <a:t>CHANNELS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457200" y="475488"/>
            <a:ext cx="1124712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2800" b="1">
                <a:solidFill>
                  <a:srgbClr val="FFF8EF"/>
                </a:solidFill>
                <a:latin typeface="Georgia"/>
              </a:rPr>
              <a:t>How this market hears us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457200" y="1280160"/>
            <a:ext cx="11155680" cy="5029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800"/>
              </a:spcAft>
            </a:pPr>
            <a:r>
              <a:rPr sz="1600" b="0">
                <a:solidFill>
                  <a:srgbClr val="FFF8EF"/>
                </a:solidFill>
                <a:latin typeface="Calibri"/>
              </a:rPr>
              <a:t>–  Lake-side viewing days, not billboards.</a:t>
            </a:r>
          </a:p>
          <a:p>
            <a:pPr>
              <a:spcAft>
                <a:spcPts val="800"/>
              </a:spcAft>
            </a:pPr>
            <a:r>
              <a:rPr sz="1600" b="0">
                <a:solidFill>
                  <a:srgbClr val="FFF8EF"/>
                </a:solidFill>
                <a:latin typeface="Calibri"/>
              </a:rPr>
              <a:t>–  Kigali and Dar agency referrals.</a:t>
            </a:r>
          </a:p>
          <a:p>
            <a:pPr>
              <a:spcAft>
                <a:spcPts val="800"/>
              </a:spcAft>
            </a:pPr>
            <a:r>
              <a:rPr sz="1600" b="0">
                <a:solidFill>
                  <a:srgbClr val="FFF8EF"/>
                </a:solidFill>
                <a:latin typeface="Calibri"/>
              </a:rPr>
              <a:t>–  Facebook + WhatsApp. Radio only if CAC allows.</a:t>
            </a:r>
          </a:p>
          <a:p>
            <a:pPr>
              <a:spcAft>
                <a:spcPts val="800"/>
              </a:spcAft>
            </a:pPr>
            <a:r>
              <a:rPr sz="1600" b="0">
                <a:solidFill>
                  <a:srgbClr val="FFF8EF"/>
                </a:solidFill>
                <a:latin typeface="Calibri"/>
              </a:rPr>
              <a:t>–  Budget cap: 20% of Kampala Wave 1. No more.</a:t>
            </a:r>
          </a:p>
        </p:txBody>
      </p:sp>
      <p:sp>
        <p:nvSpPr>
          <p:cNvPr id="7" name="Rectangle 6"/>
          <p:cNvSpPr/>
          <p:nvPr/>
        </p:nvSpPr>
        <p:spPr>
          <a:xfrm>
            <a:off x="0" y="6656832"/>
            <a:ext cx="12191695" cy="201168"/>
          </a:xfrm>
          <a:prstGeom prst="rect">
            <a:avLst/>
          </a:prstGeom>
          <a:solidFill>
            <a:srgbClr val="26221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411480" y="6656832"/>
            <a:ext cx="8229600" cy="20116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000" b="0">
                <a:solidFill>
                  <a:srgbClr val="D2C3AF"/>
                </a:solidFill>
                <a:latin typeface="Calibri"/>
              </a:rPr>
              <a:t>Real Estate Africa SA Logistics  ·  Burundi  ·  Confidential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0424160" y="6656832"/>
            <a:ext cx="1371600" cy="20116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sz="1000" b="0">
                <a:solidFill>
                  <a:srgbClr val="C4A574"/>
                </a:solidFill>
                <a:latin typeface="Calibri"/>
              </a:rPr>
              <a:t>5 / 10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1C181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09728" cy="6858000"/>
          </a:xfrm>
          <a:prstGeom prst="rect">
            <a:avLst/>
          </a:prstGeom>
          <a:solidFill>
            <a:srgbClr val="C4A57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457200" y="256032"/>
            <a:ext cx="10972800" cy="2560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100" b="1">
                <a:solidFill>
                  <a:srgbClr val="C4A574"/>
                </a:solidFill>
                <a:latin typeface="Calibri"/>
              </a:rPr>
              <a:t>SCOREBOARD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457200" y="475488"/>
            <a:ext cx="1124712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2800" b="1">
                <a:solidFill>
                  <a:srgbClr val="FFF8EF"/>
                </a:solidFill>
                <a:latin typeface="Georgia"/>
              </a:rPr>
              <a:t>Targets after spend opens</a:t>
            </a:r>
          </a:p>
        </p:txBody>
      </p:sp>
      <p:graphicFrame>
        <p:nvGraphicFramePr>
          <p:cNvPr id="6" name="Table 5"/>
          <p:cNvGraphicFramePr>
            <a:graphicFrameLocks noGrp="1"/>
          </p:cNvGraphicFramePr>
          <p:nvPr/>
        </p:nvGraphicFramePr>
        <p:xfrm>
          <a:off x="457200" y="1280160"/>
          <a:ext cx="11247120" cy="42062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749040"/>
                <a:gridCol w="3749040"/>
                <a:gridCol w="3749040"/>
              </a:tblGrid>
              <a:tr h="841248">
                <a:tc>
                  <a:txBody>
                    <a:bodyPr wrap="square"/>
                    <a:lstStyle/>
                    <a:p>
                      <a:r>
                        <a:rPr sz="1200" b="1">
                          <a:solidFill>
                            <a:srgbClr val="16130F"/>
                          </a:solidFill>
                          <a:latin typeface="Calibri"/>
                        </a:rPr>
                        <a:t>KPI</a:t>
                      </a:r>
                    </a:p>
                  </a:txBody>
                  <a:tcPr>
                    <a:solidFill>
                      <a:srgbClr val="C4A574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00" b="1">
                          <a:solidFill>
                            <a:srgbClr val="16130F"/>
                          </a:solidFill>
                          <a:latin typeface="Calibri"/>
                        </a:rPr>
                        <a:t>90 days</a:t>
                      </a:r>
                    </a:p>
                  </a:txBody>
                  <a:tcPr>
                    <a:solidFill>
                      <a:srgbClr val="C4A574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00" b="1">
                          <a:solidFill>
                            <a:srgbClr val="16130F"/>
                          </a:solidFill>
                          <a:latin typeface="Calibri"/>
                        </a:rPr>
                        <a:t>Note</a:t>
                      </a:r>
                    </a:p>
                  </a:txBody>
                  <a:tcPr>
                    <a:solidFill>
                      <a:srgbClr val="C4A574"/>
                    </a:solidFill>
                  </a:tcPr>
                </a:tc>
              </a:tr>
              <a:tr h="841248">
                <a:tc>
                  <a:txBody>
                    <a:bodyPr wrap="square"/>
                    <a:lstStyle/>
                    <a:p>
                      <a:r>
                        <a:rPr sz="1300" b="0">
                          <a:solidFill>
                            <a:srgbClr val="FFF8EF"/>
                          </a:solidFill>
                          <a:latin typeface="Calibri"/>
                        </a:rPr>
                        <a:t>Paying seats</a:t>
                      </a:r>
                    </a:p>
                  </a:txBody>
                  <a:tcPr>
                    <a:solidFill>
                      <a:srgbClr val="302B24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300" b="0">
                          <a:solidFill>
                            <a:srgbClr val="FFF8EF"/>
                          </a:solidFill>
                          <a:latin typeface="Calibri"/>
                        </a:rPr>
                        <a:t>30</a:t>
                      </a:r>
                    </a:p>
                  </a:txBody>
                  <a:tcPr>
                    <a:solidFill>
                      <a:srgbClr val="302B24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300" b="0">
                          <a:solidFill>
                            <a:srgbClr val="FFF8EF"/>
                          </a:solidFill>
                          <a:latin typeface="Calibri"/>
                        </a:rPr>
                        <a:t>Success is thin and true</a:t>
                      </a:r>
                    </a:p>
                  </a:txBody>
                  <a:tcPr>
                    <a:solidFill>
                      <a:srgbClr val="302B24"/>
                    </a:solidFill>
                  </a:tcPr>
                </a:tc>
              </a:tr>
              <a:tr h="841248">
                <a:tc>
                  <a:txBody>
                    <a:bodyPr wrap="square"/>
                    <a:lstStyle/>
                    <a:p>
                      <a:r>
                        <a:rPr sz="1300" b="0">
                          <a:solidFill>
                            <a:srgbClr val="FFF8EF"/>
                          </a:solidFill>
                          <a:latin typeface="Calibri"/>
                        </a:rPr>
                        <a:t>Live listings</a:t>
                      </a:r>
                    </a:p>
                  </a:txBody>
                  <a:tcPr>
                    <a:solidFill>
                      <a:srgbClr val="26221C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300" b="0">
                          <a:solidFill>
                            <a:srgbClr val="FFF8EF"/>
                          </a:solidFill>
                          <a:latin typeface="Calibri"/>
                        </a:rPr>
                        <a:t>40</a:t>
                      </a:r>
                    </a:p>
                  </a:txBody>
                  <a:tcPr>
                    <a:solidFill>
                      <a:srgbClr val="26221C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300" b="0">
                          <a:solidFill>
                            <a:srgbClr val="FFF8EF"/>
                          </a:solidFill>
                          <a:latin typeface="Calibri"/>
                        </a:rPr>
                        <a:t>Bujumbura only</a:t>
                      </a:r>
                    </a:p>
                  </a:txBody>
                  <a:tcPr>
                    <a:solidFill>
                      <a:srgbClr val="26221C"/>
                    </a:solidFill>
                  </a:tcPr>
                </a:tc>
              </a:tr>
              <a:tr h="841248">
                <a:tc>
                  <a:txBody>
                    <a:bodyPr wrap="square"/>
                    <a:lstStyle/>
                    <a:p>
                      <a:r>
                        <a:rPr sz="1300" b="0">
                          <a:solidFill>
                            <a:srgbClr val="FFF8EF"/>
                          </a:solidFill>
                          <a:latin typeface="Calibri"/>
                        </a:rPr>
                        <a:t>Lake / corridor quotes</a:t>
                      </a:r>
                    </a:p>
                  </a:txBody>
                  <a:tcPr>
                    <a:solidFill>
                      <a:srgbClr val="302B24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300" b="0">
                          <a:solidFill>
                            <a:srgbClr val="FFF8EF"/>
                          </a:solidFill>
                          <a:latin typeface="Calibri"/>
                        </a:rPr>
                        <a:t>12</a:t>
                      </a:r>
                    </a:p>
                  </a:txBody>
                  <a:tcPr>
                    <a:solidFill>
                      <a:srgbClr val="302B24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300" b="0">
                          <a:solidFill>
                            <a:srgbClr val="FFF8EF"/>
                          </a:solidFill>
                          <a:latin typeface="Calibri"/>
                        </a:rPr>
                        <a:t>The SKU</a:t>
                      </a:r>
                    </a:p>
                  </a:txBody>
                  <a:tcPr>
                    <a:solidFill>
                      <a:srgbClr val="302B24"/>
                    </a:solidFill>
                  </a:tcPr>
                </a:tc>
              </a:tr>
              <a:tr h="841248">
                <a:tc>
                  <a:txBody>
                    <a:bodyPr wrap="square"/>
                    <a:lstStyle/>
                    <a:p>
                      <a:r>
                        <a:rPr sz="1300" b="0">
                          <a:solidFill>
                            <a:srgbClr val="FFF8EF"/>
                          </a:solidFill>
                          <a:latin typeface="Calibri"/>
                        </a:rPr>
                        <a:t>Spend</a:t>
                      </a:r>
                    </a:p>
                  </a:txBody>
                  <a:tcPr>
                    <a:solidFill>
                      <a:srgbClr val="26221C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300" b="0">
                          <a:solidFill>
                            <a:srgbClr val="FFF8EF"/>
                          </a:solidFill>
                          <a:latin typeface="Calibri"/>
                        </a:rPr>
                        <a:t>≤ $3,600</a:t>
                      </a:r>
                    </a:p>
                  </a:txBody>
                  <a:tcPr>
                    <a:solidFill>
                      <a:srgbClr val="26221C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300" b="0">
                          <a:solidFill>
                            <a:srgbClr val="FFF8EF"/>
                          </a:solidFill>
                          <a:latin typeface="Calibri"/>
                        </a:rPr>
                        <a:t>20% of Kampala 90-day</a:t>
                      </a:r>
                    </a:p>
                  </a:txBody>
                  <a:tcPr>
                    <a:solidFill>
                      <a:srgbClr val="26221C"/>
                    </a:solidFill>
                  </a:tcPr>
                </a:tc>
              </a:tr>
            </a:tbl>
          </a:graphicData>
        </a:graphic>
      </p:graphicFrame>
      <p:sp>
        <p:nvSpPr>
          <p:cNvPr id="7" name="Rectangle 6"/>
          <p:cNvSpPr/>
          <p:nvPr/>
        </p:nvSpPr>
        <p:spPr>
          <a:xfrm>
            <a:off x="0" y="6656832"/>
            <a:ext cx="12191695" cy="201168"/>
          </a:xfrm>
          <a:prstGeom prst="rect">
            <a:avLst/>
          </a:prstGeom>
          <a:solidFill>
            <a:srgbClr val="26221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411480" y="6656832"/>
            <a:ext cx="8229600" cy="20116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000" b="0">
                <a:solidFill>
                  <a:srgbClr val="D2C3AF"/>
                </a:solidFill>
                <a:latin typeface="Calibri"/>
              </a:rPr>
              <a:t>Real Estate Africa SA Logistics  ·  Burundi  ·  Confidential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0424160" y="6656832"/>
            <a:ext cx="1371600" cy="20116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sz="1000" b="0">
                <a:solidFill>
                  <a:srgbClr val="C4A574"/>
                </a:solidFill>
                <a:latin typeface="Calibri"/>
              </a:rPr>
              <a:t>6 / 10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1C181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09728" cy="6858000"/>
          </a:xfrm>
          <a:prstGeom prst="rect">
            <a:avLst/>
          </a:prstGeom>
          <a:solidFill>
            <a:srgbClr val="C4A57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457200" y="256032"/>
            <a:ext cx="10972800" cy="2560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100" b="1">
                <a:solidFill>
                  <a:srgbClr val="C4A574"/>
                </a:solidFill>
                <a:latin typeface="Calibri"/>
              </a:rPr>
              <a:t>OFFER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457200" y="475488"/>
            <a:ext cx="1124712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2800" b="1">
                <a:solidFill>
                  <a:srgbClr val="FFF8EF"/>
                </a:solidFill>
                <a:latin typeface="Georgia"/>
              </a:rPr>
              <a:t>What we push first</a:t>
            </a:r>
          </a:p>
        </p:txBody>
      </p:sp>
      <p:sp>
        <p:nvSpPr>
          <p:cNvPr id="6" name="Rectangle 5"/>
          <p:cNvSpPr/>
          <p:nvPr/>
        </p:nvSpPr>
        <p:spPr>
          <a:xfrm>
            <a:off x="457200" y="1280160"/>
            <a:ext cx="5394960" cy="4937760"/>
          </a:xfrm>
          <a:prstGeom prst="rect">
            <a:avLst/>
          </a:prstGeom>
          <a:solidFill>
            <a:srgbClr val="26221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Rectangle 6"/>
          <p:cNvSpPr/>
          <p:nvPr/>
        </p:nvSpPr>
        <p:spPr>
          <a:xfrm>
            <a:off x="6309360" y="1280160"/>
            <a:ext cx="5394960" cy="4937760"/>
          </a:xfrm>
          <a:prstGeom prst="rect">
            <a:avLst/>
          </a:prstGeom>
          <a:solidFill>
            <a:srgbClr val="26221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640080" y="1417320"/>
            <a:ext cx="50292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400" b="1">
                <a:solidFill>
                  <a:srgbClr val="C4A574"/>
                </a:solidFill>
                <a:latin typeface="Calibri"/>
              </a:rPr>
              <a:t>Demand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640080" y="1874519"/>
            <a:ext cx="5029200" cy="41148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800"/>
              </a:spcAft>
            </a:pPr>
            <a:r>
              <a:rPr sz="1400" b="0">
                <a:solidFill>
                  <a:srgbClr val="FFF8EF"/>
                </a:solidFill>
                <a:latin typeface="Calibri"/>
              </a:rPr>
              <a:t>–  Buyer Explore free — fill the top of funnel.</a:t>
            </a:r>
          </a:p>
          <a:p>
            <a:pPr>
              <a:spcAft>
                <a:spcPts val="800"/>
              </a:spcAft>
            </a:pPr>
            <a:r>
              <a:rPr sz="1400" b="0">
                <a:solidFill>
                  <a:srgbClr val="FFF8EF"/>
                </a:solidFill>
                <a:latin typeface="Calibri"/>
              </a:rPr>
              <a:t>–  Diaspora Plus $10 — remote buyers.</a:t>
            </a:r>
          </a:p>
          <a:p>
            <a:pPr>
              <a:spcAft>
                <a:spcPts val="800"/>
              </a:spcAft>
            </a:pPr>
            <a:r>
              <a:rPr sz="1400" b="0">
                <a:solidFill>
                  <a:srgbClr val="FFF8EF"/>
                </a:solidFill>
                <a:latin typeface="Calibri"/>
              </a:rPr>
              <a:t>–  Enterprise $199 only where a developer is named.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6492240" y="1417320"/>
            <a:ext cx="50292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400" b="1">
                <a:solidFill>
                  <a:srgbClr val="C4A574"/>
                </a:solidFill>
                <a:latin typeface="Calibri"/>
              </a:rPr>
              <a:t>Supply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6492240" y="1874519"/>
            <a:ext cx="5029200" cy="41148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800"/>
              </a:spcAft>
            </a:pPr>
            <a:r>
              <a:rPr sz="1400" b="0">
                <a:solidFill>
                  <a:srgbClr val="FFF8EF"/>
                </a:solidFill>
                <a:latin typeface="Calibri"/>
              </a:rPr>
              <a:t>–  Agent Starter $9 until the room is used to us.</a:t>
            </a:r>
          </a:p>
          <a:p>
            <a:pPr>
              <a:spcAft>
                <a:spcPts val="800"/>
              </a:spcAft>
            </a:pPr>
            <a:r>
              <a:rPr sz="1400" b="0">
                <a:solidFill>
                  <a:srgbClr val="FFF8EF"/>
                </a:solidFill>
                <a:latin typeface="Calibri"/>
              </a:rPr>
              <a:t>–  Agency Pro $49 as the default agency seat.</a:t>
            </a:r>
          </a:p>
          <a:p>
            <a:pPr>
              <a:spcAft>
                <a:spcPts val="800"/>
              </a:spcAft>
            </a:pPr>
            <a:r>
              <a:rPr sz="1400" b="0">
                <a:solidFill>
                  <a:srgbClr val="FFF8EF"/>
                </a:solidFill>
                <a:latin typeface="Calibri"/>
              </a:rPr>
              <a:t>–  Logistics Partner $69 where a corridor exists.</a:t>
            </a:r>
          </a:p>
        </p:txBody>
      </p:sp>
      <p:sp>
        <p:nvSpPr>
          <p:cNvPr id="12" name="Rectangle 11"/>
          <p:cNvSpPr/>
          <p:nvPr/>
        </p:nvSpPr>
        <p:spPr>
          <a:xfrm>
            <a:off x="0" y="6656832"/>
            <a:ext cx="12191695" cy="201168"/>
          </a:xfrm>
          <a:prstGeom prst="rect">
            <a:avLst/>
          </a:prstGeom>
          <a:solidFill>
            <a:srgbClr val="26221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411480" y="6656832"/>
            <a:ext cx="8229600" cy="20116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000" b="0">
                <a:solidFill>
                  <a:srgbClr val="D2C3AF"/>
                </a:solidFill>
                <a:latin typeface="Calibri"/>
              </a:rPr>
              <a:t>Real Estate Africa SA Logistics  ·  Burundi  ·  Confidential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10424160" y="6656832"/>
            <a:ext cx="1371600" cy="20116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sz="1000" b="0">
                <a:solidFill>
                  <a:srgbClr val="C4A574"/>
                </a:solidFill>
                <a:latin typeface="Calibri"/>
              </a:rPr>
              <a:t>7 / 10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1C181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09728" cy="6858000"/>
          </a:xfrm>
          <a:prstGeom prst="rect">
            <a:avLst/>
          </a:prstGeom>
          <a:solidFill>
            <a:srgbClr val="C4A57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457200" y="256032"/>
            <a:ext cx="10972800" cy="2560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100" b="1">
                <a:solidFill>
                  <a:srgbClr val="C4A574"/>
                </a:solidFill>
                <a:latin typeface="Calibri"/>
              </a:rPr>
              <a:t>HOLD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457200" y="475488"/>
            <a:ext cx="1124712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2800" b="1">
                <a:solidFill>
                  <a:srgbClr val="FFF8EF"/>
                </a:solidFill>
                <a:latin typeface="Georgia"/>
              </a:rPr>
              <a:t>Do not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457200" y="1280160"/>
            <a:ext cx="11155680" cy="5029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800"/>
              </a:spcAft>
            </a:pPr>
            <a:r>
              <a:rPr sz="1600" b="0">
                <a:solidFill>
                  <a:srgbClr val="FFF8EF"/>
                </a:solidFill>
                <a:latin typeface="Calibri"/>
              </a:rPr>
              <a:t>–  Do not spend like Nairobi. Do not copy Uganda legal fields. Do not promise a national map.</a:t>
            </a:r>
          </a:p>
          <a:p>
            <a:pPr>
              <a:spcAft>
                <a:spcPts val="800"/>
              </a:spcAft>
            </a:pPr>
            <a:r>
              <a:rPr sz="1600" b="0">
                <a:solidFill>
                  <a:srgbClr val="FFF8EF"/>
                </a:solidFill>
                <a:latin typeface="Calibri"/>
              </a:rPr>
              <a:t>–  Do not invent a second brand film.</a:t>
            </a:r>
          </a:p>
          <a:p>
            <a:pPr>
              <a:spcAft>
                <a:spcPts val="800"/>
              </a:spcAft>
            </a:pPr>
            <a:r>
              <a:rPr sz="1600" b="0">
                <a:solidFill>
                  <a:srgbClr val="FFF8EF"/>
                </a:solidFill>
                <a:latin typeface="Calibri"/>
              </a:rPr>
              <a:t>–  Do not discount the public price card.</a:t>
            </a:r>
          </a:p>
          <a:p>
            <a:pPr>
              <a:spcAft>
                <a:spcPts val="800"/>
              </a:spcAft>
            </a:pPr>
            <a:r>
              <a:rPr sz="1600" b="0">
                <a:solidFill>
                  <a:srgbClr val="FFF8EF"/>
                </a:solidFill>
                <a:latin typeface="Calibri"/>
              </a:rPr>
              <a:t>–  Do not go live on a listing with empty tenure.</a:t>
            </a:r>
          </a:p>
        </p:txBody>
      </p:sp>
      <p:sp>
        <p:nvSpPr>
          <p:cNvPr id="7" name="Rectangle 6"/>
          <p:cNvSpPr/>
          <p:nvPr/>
        </p:nvSpPr>
        <p:spPr>
          <a:xfrm>
            <a:off x="0" y="6656832"/>
            <a:ext cx="12191695" cy="201168"/>
          </a:xfrm>
          <a:prstGeom prst="rect">
            <a:avLst/>
          </a:prstGeom>
          <a:solidFill>
            <a:srgbClr val="26221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411480" y="6656832"/>
            <a:ext cx="8229600" cy="20116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000" b="0">
                <a:solidFill>
                  <a:srgbClr val="D2C3AF"/>
                </a:solidFill>
                <a:latin typeface="Calibri"/>
              </a:rPr>
              <a:t>Real Estate Africa SA Logistics  ·  Burundi  ·  Confidential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0424160" y="6656832"/>
            <a:ext cx="1371600" cy="20116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sz="1000" b="0">
                <a:solidFill>
                  <a:srgbClr val="C4A574"/>
                </a:solidFill>
                <a:latin typeface="Calibri"/>
              </a:rPr>
              <a:t>8 / 10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1C181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09728" cy="6858000"/>
          </a:xfrm>
          <a:prstGeom prst="rect">
            <a:avLst/>
          </a:prstGeom>
          <a:solidFill>
            <a:srgbClr val="C4A57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457200" y="256032"/>
            <a:ext cx="10972800" cy="2560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100" b="1">
                <a:solidFill>
                  <a:srgbClr val="C4A574"/>
                </a:solidFill>
                <a:latin typeface="Calibri"/>
              </a:rPr>
              <a:t>PAIRING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457200" y="475488"/>
            <a:ext cx="1124712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2800" b="1">
                <a:solidFill>
                  <a:srgbClr val="FFF8EF"/>
                </a:solidFill>
                <a:latin typeface="Georgia"/>
              </a:rPr>
              <a:t>Always ship with a move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457200" y="1280160"/>
            <a:ext cx="11155680" cy="5029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800"/>
              </a:spcAft>
            </a:pPr>
            <a:r>
              <a:rPr sz="1600" b="0">
                <a:solidFill>
                  <a:srgbClr val="FFF8EF"/>
                </a:solidFill>
                <a:latin typeface="Calibri"/>
              </a:rPr>
              <a:t>–  Every featured listing has a freight or household quote path.</a:t>
            </a:r>
          </a:p>
          <a:p>
            <a:pPr>
              <a:spcAft>
                <a:spcPts val="800"/>
              </a:spcAft>
            </a:pPr>
            <a:r>
              <a:rPr sz="1600" b="0">
                <a:solidFill>
                  <a:srgbClr val="FFF8EF"/>
                </a:solidFill>
                <a:latin typeface="Calibri"/>
              </a:rPr>
              <a:t>–  Corridor stories beat city pride: Kampala–Malaba, Mombasa–Kampala, Dar–Kigali, lake.</a:t>
            </a:r>
          </a:p>
          <a:p>
            <a:pPr>
              <a:spcAft>
                <a:spcPts val="800"/>
              </a:spcAft>
            </a:pPr>
            <a:r>
              <a:rPr sz="1600" b="0">
                <a:solidFill>
                  <a:srgbClr val="FFF8EF"/>
                </a:solidFill>
                <a:latin typeface="Calibri"/>
              </a:rPr>
              <a:t>–  SLA: quote in &lt; 4 hours in the live city, &lt; 1 business day otherwise.</a:t>
            </a:r>
          </a:p>
        </p:txBody>
      </p:sp>
      <p:sp>
        <p:nvSpPr>
          <p:cNvPr id="7" name="Rectangle 6"/>
          <p:cNvSpPr/>
          <p:nvPr/>
        </p:nvSpPr>
        <p:spPr>
          <a:xfrm>
            <a:off x="0" y="6656832"/>
            <a:ext cx="12191695" cy="201168"/>
          </a:xfrm>
          <a:prstGeom prst="rect">
            <a:avLst/>
          </a:prstGeom>
          <a:solidFill>
            <a:srgbClr val="26221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411480" y="6656832"/>
            <a:ext cx="8229600" cy="20116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000" b="0">
                <a:solidFill>
                  <a:srgbClr val="D2C3AF"/>
                </a:solidFill>
                <a:latin typeface="Calibri"/>
              </a:rPr>
              <a:t>Real Estate Africa SA Logistics  ·  Burundi  ·  Confidential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0424160" y="6656832"/>
            <a:ext cx="1371600" cy="20116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sz="1000" b="0">
                <a:solidFill>
                  <a:srgbClr val="C4A574"/>
                </a:solidFill>
                <a:latin typeface="Calibri"/>
              </a:rPr>
              <a:t>9 / 10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1C181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09728" cy="6858000"/>
          </a:xfrm>
          <a:prstGeom prst="rect">
            <a:avLst/>
          </a:prstGeom>
          <a:solidFill>
            <a:srgbClr val="C4A57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4" name="Picture 3" descr="mar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766560" y="0"/>
            <a:ext cx="5422392" cy="6858000"/>
          </a:xfrm>
          <a:prstGeom prst="rect">
            <a:avLst/>
          </a:prstGeom>
        </p:spPr>
      </p:pic>
      <p:sp>
        <p:nvSpPr>
          <p:cNvPr id="5" name="Rectangle 4"/>
          <p:cNvSpPr/>
          <p:nvPr/>
        </p:nvSpPr>
        <p:spPr>
          <a:xfrm>
            <a:off x="6492240" y="0"/>
            <a:ext cx="320040" cy="6858000"/>
          </a:xfrm>
          <a:prstGeom prst="rect">
            <a:avLst/>
          </a:prstGeom>
          <a:solidFill>
            <a:srgbClr val="1C181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457200" y="256032"/>
            <a:ext cx="10972800" cy="2560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100" b="1">
                <a:solidFill>
                  <a:srgbClr val="C4A574"/>
                </a:solidFill>
                <a:latin typeface="Calibri"/>
              </a:rPr>
              <a:t>CLOSE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457200" y="1554480"/>
            <a:ext cx="6035040" cy="21945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3600" b="1">
                <a:solidFill>
                  <a:srgbClr val="FFF8EF"/>
                </a:solidFill>
                <a:latin typeface="Georgia"/>
              </a:rPr>
              <a:t>Burundi.
Precise, or not at all.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457200" y="3931920"/>
            <a:ext cx="6035040" cy="14630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600" b="0">
                <a:solidFill>
                  <a:srgbClr val="D2C3AF"/>
                </a:solidFill>
                <a:latin typeface="Calibri"/>
              </a:rPr>
              <a:t>Real Estate Africa SA Logistics  ·  sharp@realsalogistics.com  ·  @realsalogistics</a:t>
            </a:r>
          </a:p>
        </p:txBody>
      </p:sp>
      <p:sp>
        <p:nvSpPr>
          <p:cNvPr id="9" name="Rectangle 8"/>
          <p:cNvSpPr/>
          <p:nvPr/>
        </p:nvSpPr>
        <p:spPr>
          <a:xfrm>
            <a:off x="0" y="6656832"/>
            <a:ext cx="12191695" cy="201168"/>
          </a:xfrm>
          <a:prstGeom prst="rect">
            <a:avLst/>
          </a:prstGeom>
          <a:solidFill>
            <a:srgbClr val="26221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411480" y="6656832"/>
            <a:ext cx="8229600" cy="20116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000" b="0">
                <a:solidFill>
                  <a:srgbClr val="D2C3AF"/>
                </a:solidFill>
                <a:latin typeface="Calibri"/>
              </a:rPr>
              <a:t>Real Estate Africa SA Logistics  ·  Burundi  ·  Confidential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10424160" y="6656832"/>
            <a:ext cx="1371600" cy="20116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sz="1000" b="0">
                <a:solidFill>
                  <a:srgbClr val="C4A574"/>
                </a:solidFill>
                <a:latin typeface="Calibri"/>
              </a:rPr>
              <a:t>10 / 10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